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1" r:id="rId9"/>
    <p:sldId id="263" r:id="rId10"/>
    <p:sldId id="265" r:id="rId11"/>
    <p:sldId id="266" r:id="rId12"/>
    <p:sldId id="267" r:id="rId13"/>
    <p:sldId id="268" r:id="rId14"/>
    <p:sldId id="271" r:id="rId15"/>
    <p:sldId id="269" r:id="rId16"/>
    <p:sldId id="270" r:id="rId17"/>
    <p:sldId id="272" r:id="rId18"/>
    <p:sldId id="273" r:id="rId19"/>
  </p:sldIdLst>
  <p:sldSz cx="9144000" cy="6858000" type="screen4x3"/>
  <p:notesSz cx="6946900" cy="9283700"/>
  <p:custDataLst>
    <p:tags r:id="rId2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00"/>
    <a:srgbClr val="FFCC00"/>
    <a:srgbClr val="CC6600"/>
    <a:srgbClr val="996633"/>
    <a:srgbClr val="993300"/>
    <a:srgbClr val="FFCC99"/>
    <a:srgbClr val="CC9900"/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9" autoAdjust="0"/>
    <p:restoredTop sz="73122" autoAdjust="0"/>
  </p:normalViewPr>
  <p:slideViewPr>
    <p:cSldViewPr>
      <p:cViewPr varScale="1">
        <p:scale>
          <a:sx n="56" d="100"/>
          <a:sy n="56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057" name="Rectangle 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Times New Roman" pitchFamily="18" charset="0"/>
              </a:defRPr>
            </a:lvl1pPr>
          </a:lstStyle>
          <a:p>
            <a:fld id="{83E0A70A-141B-4E5B-B31E-66295C43E198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Microsoft Example – Can’t Call Microsoft and demand</a:t>
            </a:r>
            <a:r>
              <a:rPr lang="en-US" baseline="0" dirty="0" smtClean="0"/>
              <a:t> that they sell XBOX systems for $100</a:t>
            </a:r>
          </a:p>
          <a:p>
            <a:r>
              <a:rPr lang="en-US" baseline="0" dirty="0" smtClean="0"/>
              <a:t>Pepsi Example – Shareholders can’t call Pepsi and demand free cases of Mountain Dew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0A70A-141B-4E5B-B31E-66295C43E19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438400" y="3352800"/>
            <a:ext cx="6324600" cy="1371600"/>
          </a:xfrm>
        </p:spPr>
        <p:txBody>
          <a:bodyPr/>
          <a:lstStyle>
            <a:lvl1pPr>
              <a:lnSpc>
                <a:spcPct val="90000"/>
              </a:lnSpc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4724400"/>
            <a:ext cx="6324600" cy="685800"/>
          </a:xfrm>
        </p:spPr>
        <p:txBody>
          <a:bodyPr/>
          <a:lstStyle>
            <a:lvl1pPr marL="0" indent="0">
              <a:lnSpc>
                <a:spcPct val="80000"/>
              </a:lnSpc>
              <a:buFont typeface="Wingdings" pitchFamily="2" charset="2"/>
              <a:buNone/>
              <a:defRPr sz="32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685800"/>
            <a:ext cx="1771650" cy="487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685800"/>
            <a:ext cx="5162550" cy="487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057400"/>
            <a:ext cx="34671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57400"/>
            <a:ext cx="34671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057400"/>
            <a:ext cx="7086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13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685800"/>
            <a:ext cx="7086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 sz="24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50000"/>
        <a:buFont typeface="Wingdings" pitchFamily="2" charset="2"/>
        <a:buChar char="n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All About Stocks – Stock Market Investing</a:t>
            </a:r>
            <a:endParaRPr lang="en-US" sz="4400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Stocks – Why do companies issue stock?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Companies issue stock to raise money</a:t>
            </a:r>
          </a:p>
          <a:p>
            <a:pPr lvl="1"/>
            <a:r>
              <a:rPr lang="en-US" dirty="0" smtClean="0"/>
              <a:t>They can also borrow by issuing debt (bonds)</a:t>
            </a:r>
          </a:p>
          <a:p>
            <a:endParaRPr lang="en-US" dirty="0" smtClean="0"/>
          </a:p>
          <a:p>
            <a:r>
              <a:rPr lang="en-US" dirty="0" smtClean="0"/>
              <a:t>Sold through initial public offering (IPO)</a:t>
            </a:r>
          </a:p>
          <a:p>
            <a:pPr lvl="1"/>
            <a:r>
              <a:rPr lang="en-US" dirty="0" smtClean="0"/>
              <a:t>Primary Market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We buy stock on secondary market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 – Different Types of Stock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Common Stock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Majority of stock issued</a:t>
            </a:r>
          </a:p>
          <a:p>
            <a:r>
              <a:rPr lang="en-US" dirty="0" smtClean="0"/>
              <a:t>Ownership in company</a:t>
            </a:r>
          </a:p>
          <a:p>
            <a:r>
              <a:rPr lang="en-US" dirty="0" smtClean="0"/>
              <a:t>Claim on profits</a:t>
            </a:r>
          </a:p>
          <a:p>
            <a:r>
              <a:rPr lang="en-US" dirty="0" smtClean="0"/>
              <a:t>One vote per share</a:t>
            </a:r>
          </a:p>
          <a:p>
            <a:r>
              <a:rPr lang="en-US" dirty="0" smtClean="0"/>
              <a:t>Highest return</a:t>
            </a:r>
          </a:p>
          <a:p>
            <a:pPr lvl="1"/>
            <a:r>
              <a:rPr lang="en-US" dirty="0" smtClean="0"/>
              <a:t>Most risk (bankruptcy)</a:t>
            </a:r>
          </a:p>
          <a:p>
            <a:r>
              <a:rPr lang="en-US" dirty="0" smtClean="0"/>
              <a:t>Variable dividends</a:t>
            </a:r>
          </a:p>
          <a:p>
            <a:pPr lvl="1"/>
            <a:r>
              <a:rPr lang="en-US" dirty="0" smtClean="0"/>
              <a:t>Never guaranteed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Preferred Stock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No voting rights</a:t>
            </a:r>
          </a:p>
          <a:p>
            <a:r>
              <a:rPr lang="en-US" dirty="0" smtClean="0"/>
              <a:t>Investors guaranteed fixed dividend forever</a:t>
            </a:r>
          </a:p>
          <a:p>
            <a:r>
              <a:rPr lang="en-US" dirty="0" smtClean="0"/>
              <a:t>In bankruptcy, preferred shareholders are paid before common</a:t>
            </a:r>
          </a:p>
          <a:p>
            <a:r>
              <a:rPr lang="en-US" dirty="0" smtClean="0"/>
              <a:t>Closer to debt than stock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Stocks – How Stocks Trade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York Stock Exchange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Founded in 1792</a:t>
            </a:r>
          </a:p>
          <a:p>
            <a:r>
              <a:rPr lang="en-US" dirty="0" smtClean="0"/>
              <a:t>Face-to-face trading floor</a:t>
            </a:r>
          </a:p>
          <a:p>
            <a:r>
              <a:rPr lang="en-US" dirty="0" smtClean="0"/>
              <a:t>Broker to specialist to broker</a:t>
            </a:r>
          </a:p>
          <a:p>
            <a:r>
              <a:rPr lang="en-US" dirty="0" smtClean="0"/>
              <a:t>GE, McDonald’s, Coke, WM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Floor of NYSE</a:t>
            </a:r>
            <a:endParaRPr lang="en-US" dirty="0"/>
          </a:p>
        </p:txBody>
      </p:sp>
      <p:pic>
        <p:nvPicPr>
          <p:cNvPr id="1026" name="Picture 2" descr="http://newsinitiative.org/media/2/image/nys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209800"/>
            <a:ext cx="3850548" cy="25515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Stocks – How Stocks Trade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Nasdaq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“Virtual” Over-the-counter</a:t>
            </a:r>
          </a:p>
          <a:p>
            <a:r>
              <a:rPr lang="en-US" dirty="0" smtClean="0"/>
              <a:t>No central location</a:t>
            </a:r>
          </a:p>
          <a:p>
            <a:r>
              <a:rPr lang="en-US" dirty="0" smtClean="0"/>
              <a:t>No floor brokers</a:t>
            </a:r>
          </a:p>
          <a:p>
            <a:r>
              <a:rPr lang="en-US" dirty="0" smtClean="0"/>
              <a:t>Trading done through computers</a:t>
            </a:r>
          </a:p>
          <a:p>
            <a:r>
              <a:rPr lang="en-US" dirty="0" smtClean="0"/>
              <a:t>Tech-heavy listings</a:t>
            </a:r>
          </a:p>
          <a:p>
            <a:r>
              <a:rPr lang="en-US" dirty="0" smtClean="0"/>
              <a:t>Market-maker</a:t>
            </a:r>
          </a:p>
          <a:p>
            <a:pPr lvl="1"/>
            <a:r>
              <a:rPr lang="en-US" dirty="0" smtClean="0"/>
              <a:t>Matches buyers &amp; sellers</a:t>
            </a:r>
          </a:p>
          <a:p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Nasdaq – Times Square, NY</a:t>
            </a:r>
            <a:endParaRPr lang="en-US" dirty="0"/>
          </a:p>
        </p:txBody>
      </p:sp>
      <p:pic>
        <p:nvPicPr>
          <p:cNvPr id="26626" name="Picture 2" descr="http://www.mccullagh.org/db9/10d-13/times-square-nasdaq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514600"/>
            <a:ext cx="2634192" cy="39512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Stocks – Where does stock price come from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Stock price is</a:t>
            </a:r>
          </a:p>
          <a:p>
            <a:pPr lvl="1"/>
            <a:r>
              <a:rPr lang="en-US" dirty="0" smtClean="0"/>
              <a:t>Tied to how much investor’s perceive the entire company to be worth right now </a:t>
            </a:r>
          </a:p>
          <a:p>
            <a:pPr lvl="1">
              <a:buNone/>
            </a:pPr>
            <a:r>
              <a:rPr lang="en-US" dirty="0" smtClean="0"/>
              <a:t>AND </a:t>
            </a:r>
          </a:p>
          <a:p>
            <a:pPr lvl="1"/>
            <a:r>
              <a:rPr lang="en-US" dirty="0" smtClean="0"/>
              <a:t>How much the company is going to EARN in the future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Market Capitalization (market cap) = how much the total company is valued at</a:t>
            </a:r>
          </a:p>
          <a:p>
            <a:pPr lvl="1"/>
            <a:r>
              <a:rPr lang="en-US" dirty="0" smtClean="0"/>
              <a:t>Stock Price * Shares Outstanding</a:t>
            </a:r>
          </a:p>
          <a:p>
            <a:pPr lvl="1"/>
            <a:r>
              <a:rPr lang="en-US" dirty="0" smtClean="0"/>
              <a:t>Pay attention to this and NOT stock price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Stocks – What causes stock prices to change?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easy answer…</a:t>
            </a:r>
          </a:p>
          <a:p>
            <a:endParaRPr lang="en-US" dirty="0" smtClean="0"/>
          </a:p>
          <a:p>
            <a:r>
              <a:rPr lang="en-US" dirty="0" smtClean="0"/>
              <a:t>Supply and Demand</a:t>
            </a:r>
          </a:p>
          <a:p>
            <a:endParaRPr lang="en-US" dirty="0" smtClean="0"/>
          </a:p>
          <a:p>
            <a:r>
              <a:rPr lang="en-US" dirty="0" smtClean="0"/>
              <a:t>More wanting to buy, less wanting to sell</a:t>
            </a:r>
          </a:p>
          <a:p>
            <a:endParaRPr lang="en-US" dirty="0" smtClean="0"/>
          </a:p>
          <a:p>
            <a:r>
              <a:rPr lang="en-US" dirty="0" smtClean="0"/>
              <a:t>Less wanting to buy, more wanting to sell </a:t>
            </a:r>
            <a:endParaRPr lang="en-US" dirty="0"/>
          </a:p>
        </p:txBody>
      </p:sp>
      <p:sp>
        <p:nvSpPr>
          <p:cNvPr id="9" name="Up Arrow 8"/>
          <p:cNvSpPr/>
          <p:nvPr/>
        </p:nvSpPr>
        <p:spPr>
          <a:xfrm>
            <a:off x="7391400" y="3886200"/>
            <a:ext cx="533400" cy="685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7391400" y="5105400"/>
            <a:ext cx="5334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 – What influences demand?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Demand (and price) go up…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Increasing sales and profits</a:t>
            </a:r>
          </a:p>
          <a:p>
            <a:r>
              <a:rPr lang="en-US" dirty="0" smtClean="0"/>
              <a:t>New products or services</a:t>
            </a:r>
          </a:p>
          <a:p>
            <a:r>
              <a:rPr lang="en-US" dirty="0" smtClean="0"/>
              <a:t>Famous investor buys in</a:t>
            </a:r>
          </a:p>
          <a:p>
            <a:r>
              <a:rPr lang="en-US" dirty="0" smtClean="0"/>
              <a:t>Analyst upgrades</a:t>
            </a:r>
          </a:p>
          <a:p>
            <a:r>
              <a:rPr lang="en-US" dirty="0" smtClean="0"/>
              <a:t>Other stocks in same industry</a:t>
            </a:r>
          </a:p>
          <a:p>
            <a:r>
              <a:rPr lang="en-US" dirty="0" smtClean="0"/>
              <a:t>Stock market is up</a:t>
            </a:r>
          </a:p>
          <a:p>
            <a:r>
              <a:rPr lang="en-US" dirty="0" smtClean="0"/>
              <a:t>Industry is hot</a:t>
            </a:r>
          </a:p>
          <a:p>
            <a:r>
              <a:rPr lang="en-US" dirty="0" smtClean="0"/>
              <a:t>Rumors</a:t>
            </a:r>
          </a:p>
          <a:p>
            <a:r>
              <a:rPr lang="en-US" dirty="0" smtClean="0"/>
              <a:t>No discernible reason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….Demand (and price) go down.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Falling sales and profits</a:t>
            </a:r>
          </a:p>
          <a:p>
            <a:r>
              <a:rPr lang="en-US" dirty="0" smtClean="0"/>
              <a:t>Management turnover</a:t>
            </a:r>
          </a:p>
          <a:p>
            <a:r>
              <a:rPr lang="en-US" dirty="0" smtClean="0"/>
              <a:t>Famous investor sells</a:t>
            </a:r>
          </a:p>
          <a:p>
            <a:r>
              <a:rPr lang="en-US" dirty="0" smtClean="0"/>
              <a:t>Analyst downgrades</a:t>
            </a:r>
          </a:p>
          <a:p>
            <a:r>
              <a:rPr lang="en-US" dirty="0" smtClean="0"/>
              <a:t>Loss of major customers</a:t>
            </a:r>
          </a:p>
          <a:p>
            <a:r>
              <a:rPr lang="en-US" dirty="0" smtClean="0"/>
              <a:t>Market is down</a:t>
            </a:r>
          </a:p>
          <a:p>
            <a:r>
              <a:rPr lang="en-US" dirty="0" smtClean="0"/>
              <a:t>Industry out of favor</a:t>
            </a:r>
          </a:p>
          <a:p>
            <a:r>
              <a:rPr lang="en-US" dirty="0" smtClean="0"/>
              <a:t>Lawsuits</a:t>
            </a:r>
          </a:p>
          <a:p>
            <a:r>
              <a:rPr lang="en-US" dirty="0" smtClean="0"/>
              <a:t>Rumors</a:t>
            </a:r>
          </a:p>
          <a:p>
            <a:r>
              <a:rPr lang="en-US" dirty="0" smtClean="0"/>
              <a:t>No discernible reason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Stocks – why do prices change?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believe that it isn’t possible to predict how prices will change</a:t>
            </a:r>
          </a:p>
          <a:p>
            <a:pPr lvl="1"/>
            <a:r>
              <a:rPr lang="en-US" dirty="0" smtClean="0"/>
              <a:t>Others think you can draw charts to determine moves</a:t>
            </a:r>
          </a:p>
          <a:p>
            <a:endParaRPr lang="en-US" dirty="0" smtClean="0"/>
          </a:p>
          <a:p>
            <a:r>
              <a:rPr lang="en-US" dirty="0" smtClean="0"/>
              <a:t>What we do know: Stocks are volatile!</a:t>
            </a:r>
            <a:endParaRPr lang="en-US" dirty="0"/>
          </a:p>
        </p:txBody>
      </p:sp>
      <p:pic>
        <p:nvPicPr>
          <p:cNvPr id="29697" name="Picture 1" descr="C:\Documents and Settings\Travis\Local Settings\Temporary Internet Files\Content.IE5\1CJ4YHZ9\MPj043885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953000"/>
            <a:ext cx="2514600" cy="168358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Stocks &amp; Prices – 3 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basic level – supply and demand in the market determines stock price</a:t>
            </a:r>
          </a:p>
          <a:p>
            <a:endParaRPr lang="en-US" dirty="0" smtClean="0"/>
          </a:p>
          <a:p>
            <a:r>
              <a:rPr lang="en-US" dirty="0" smtClean="0"/>
              <a:t>Price X Number of Shares outstanding = MARKET CAPITALIZATION </a:t>
            </a:r>
          </a:p>
          <a:p>
            <a:endParaRPr lang="en-US" dirty="0" smtClean="0"/>
          </a:p>
          <a:p>
            <a:r>
              <a:rPr lang="en-US" dirty="0" smtClean="0"/>
              <a:t>Investor’s sentiments, attitudes and expectations ultimately affect stock prices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8673" name="Picture 1" descr="C:\Documents and Settings\Travis\Local Settings\Temporary Internet Files\Content.IE5\1CJ4YHZ9\MPj043317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0"/>
            <a:ext cx="1600200" cy="14828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Stocks?</a:t>
            </a:r>
          </a:p>
          <a:p>
            <a:r>
              <a:rPr lang="en-US" dirty="0" smtClean="0"/>
              <a:t>Different Types of Stocks</a:t>
            </a:r>
          </a:p>
          <a:p>
            <a:r>
              <a:rPr lang="en-US" dirty="0" smtClean="0"/>
              <a:t>How Stocks Trade</a:t>
            </a:r>
          </a:p>
          <a:p>
            <a:r>
              <a:rPr lang="en-US" dirty="0" smtClean="0"/>
              <a:t>What Causes Stock Prices to Change</a:t>
            </a:r>
          </a:p>
          <a:p>
            <a:r>
              <a:rPr lang="en-US" dirty="0" smtClean="0"/>
              <a:t>How to Read Stock Quotes</a:t>
            </a:r>
          </a:p>
          <a:p>
            <a:r>
              <a:rPr lang="en-US" dirty="0" smtClean="0"/>
              <a:t>Bulls vs. Bears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Stocks -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greatest tools for building wealth</a:t>
            </a:r>
          </a:p>
          <a:p>
            <a:r>
              <a:rPr lang="en-US" dirty="0" smtClean="0"/>
              <a:t>Cornerstone of nearly any investment portfolio</a:t>
            </a:r>
          </a:p>
          <a:p>
            <a:r>
              <a:rPr lang="en-US" dirty="0" smtClean="0"/>
              <a:t>Anyone can get into stocks!</a:t>
            </a:r>
            <a:endParaRPr lang="en-US" dirty="0"/>
          </a:p>
        </p:txBody>
      </p:sp>
      <p:pic>
        <p:nvPicPr>
          <p:cNvPr id="1026" name="Picture 2" descr="C:\Documents and Settings\Travis\Local Settings\Temporary Internet Files\Content.IE5\PJZORAF8\MPj040678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810000"/>
            <a:ext cx="4114800" cy="274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Stocks -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expectations</a:t>
            </a:r>
          </a:p>
          <a:p>
            <a:pPr lvl="1"/>
            <a:r>
              <a:rPr lang="en-US" dirty="0" smtClean="0"/>
              <a:t>“Hot” stock tips</a:t>
            </a:r>
          </a:p>
          <a:p>
            <a:pPr lvl="1"/>
            <a:r>
              <a:rPr lang="en-US" dirty="0" smtClean="0"/>
              <a:t>The fear mentality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Stocks can create massive wealth</a:t>
            </a:r>
          </a:p>
          <a:p>
            <a:pPr lvl="1"/>
            <a:r>
              <a:rPr lang="en-US" dirty="0" smtClean="0"/>
              <a:t>But NOT without risk</a:t>
            </a:r>
          </a:p>
          <a:p>
            <a:pPr lvl="1"/>
            <a:r>
              <a:rPr lang="en-US" dirty="0" smtClean="0"/>
              <a:t>Protect yourself with knowledge</a:t>
            </a:r>
            <a:endParaRPr lang="en-US" dirty="0"/>
          </a:p>
        </p:txBody>
      </p:sp>
      <p:pic>
        <p:nvPicPr>
          <p:cNvPr id="2050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1676400"/>
            <a:ext cx="2362200" cy="387613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Stocks – What are stocks?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Stock = Share of </a:t>
            </a:r>
            <a:r>
              <a:rPr lang="en-US" b="1" dirty="0" smtClean="0"/>
              <a:t>ownership</a:t>
            </a:r>
            <a:r>
              <a:rPr lang="en-US" dirty="0" smtClean="0"/>
              <a:t> in a company.</a:t>
            </a:r>
          </a:p>
          <a:p>
            <a:pPr lvl="1"/>
            <a:r>
              <a:rPr lang="en-US" dirty="0" smtClean="0"/>
              <a:t>Every share represents a small piece of the company</a:t>
            </a:r>
          </a:p>
          <a:p>
            <a:pPr lvl="1"/>
            <a:r>
              <a:rPr lang="en-US" dirty="0" smtClean="0"/>
              <a:t>Claim on company’s assets and earnings</a:t>
            </a:r>
          </a:p>
          <a:p>
            <a:pPr lvl="1"/>
            <a:r>
              <a:rPr lang="en-US" dirty="0" smtClean="0"/>
              <a:t>Without this claim, stock wouldn’t be worth JACK,         it would just be a piece of paper.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 descr="http://www.forumspile.com/Owned/Owned-BadHa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4343400"/>
            <a:ext cx="1697855" cy="2286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Stocks – What are stocks? </a:t>
            </a:r>
            <a:endParaRPr lang="en-US" dirty="0"/>
          </a:p>
        </p:txBody>
      </p:sp>
      <p:pic>
        <p:nvPicPr>
          <p:cNvPr id="19458" name="Picture 2" descr="http://www.savingadvice.com/images/blog/disney-stock-certificat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362200"/>
            <a:ext cx="5161031" cy="3505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Stocks: Your ownership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Entitled to a portion of company’s profits</a:t>
            </a:r>
          </a:p>
          <a:p>
            <a:pPr lvl="1"/>
            <a:r>
              <a:rPr lang="en-US" dirty="0" smtClean="0"/>
              <a:t>Sometimes paid out in form of DIVIDENDS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Your claim on company’s assets</a:t>
            </a:r>
          </a:p>
          <a:p>
            <a:pPr lvl="1"/>
            <a:r>
              <a:rPr lang="en-US" dirty="0" smtClean="0"/>
              <a:t>Only relevant if company goes bankrupt</a:t>
            </a:r>
          </a:p>
          <a:p>
            <a:pPr lvl="1"/>
            <a:r>
              <a:rPr lang="en-US" dirty="0" smtClean="0"/>
              <a:t>Credits get paid first, shareholders get what’s left over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Limited Liability</a:t>
            </a:r>
          </a:p>
          <a:p>
            <a:pPr lvl="1"/>
            <a:r>
              <a:rPr lang="en-US" dirty="0" smtClean="0"/>
              <a:t>Most you can lose is your investment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21506" name="Picture 2" descr="C:\Documents and Settings\Travis\Local Settings\Temporary Internet Files\Content.IE5\DMGTSYIS\MCj0439600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7252" y="5334000"/>
            <a:ext cx="2616748" cy="1524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Stocks: Being an Owner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you can’t do</a:t>
            </a:r>
          </a:p>
          <a:p>
            <a:pPr lvl="1"/>
            <a:r>
              <a:rPr lang="en-US" dirty="0" smtClean="0"/>
              <a:t>Microsoft Example</a:t>
            </a:r>
          </a:p>
          <a:p>
            <a:pPr lvl="1"/>
            <a:r>
              <a:rPr lang="en-US" dirty="0" smtClean="0"/>
              <a:t>Pepsi Example</a:t>
            </a:r>
          </a:p>
          <a:p>
            <a:pPr lvl="1"/>
            <a:r>
              <a:rPr lang="en-US" dirty="0" smtClean="0"/>
              <a:t>Day-to-Day Management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What you can do</a:t>
            </a:r>
          </a:p>
          <a:p>
            <a:pPr lvl="1"/>
            <a:r>
              <a:rPr lang="en-US" dirty="0" smtClean="0"/>
              <a:t>Vote for  Board of Directors</a:t>
            </a:r>
          </a:p>
          <a:p>
            <a:pPr lvl="1"/>
            <a:r>
              <a:rPr lang="en-US" dirty="0" smtClean="0"/>
              <a:t>Vote on mergers</a:t>
            </a:r>
          </a:p>
          <a:p>
            <a:pPr lvl="1"/>
            <a:r>
              <a:rPr lang="en-US" dirty="0" smtClean="0"/>
              <a:t>B.O.D. oversees management</a:t>
            </a:r>
          </a:p>
        </p:txBody>
      </p:sp>
      <p:pic>
        <p:nvPicPr>
          <p:cNvPr id="20481" name="Picture 1" descr="C:\Documents and Settings\Travis\Local Settings\Temporary Internet Files\Content.IE5\DMGTSYIS\MCj039713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209800"/>
            <a:ext cx="3124200" cy="32289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Stocks – How they make you $$$$.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Dividends</a:t>
            </a:r>
          </a:p>
          <a:p>
            <a:pPr lvl="1"/>
            <a:r>
              <a:rPr lang="en-US" dirty="0" smtClean="0"/>
              <a:t>Dividend Yield</a:t>
            </a:r>
          </a:p>
          <a:p>
            <a:pPr lvl="1"/>
            <a:r>
              <a:rPr lang="en-US" dirty="0" smtClean="0"/>
              <a:t>Dividend Paid / stock price = Dividend Yield</a:t>
            </a:r>
          </a:p>
          <a:p>
            <a:endParaRPr lang="en-US" dirty="0" smtClean="0"/>
          </a:p>
          <a:p>
            <a:r>
              <a:rPr lang="en-US" dirty="0" smtClean="0"/>
              <a:t>Stock price increases </a:t>
            </a:r>
          </a:p>
          <a:p>
            <a:pPr lvl="1"/>
            <a:r>
              <a:rPr lang="en-US" dirty="0" smtClean="0"/>
              <a:t>(Buy low, sell high)</a:t>
            </a:r>
            <a:endParaRPr lang="en-US" dirty="0"/>
          </a:p>
        </p:txBody>
      </p:sp>
      <p:pic>
        <p:nvPicPr>
          <p:cNvPr id="22530" name="Picture 2" descr="C:\Documents and Settings\Travis\Local Settings\Temporary Internet Files\Content.IE5\1CJ4YHZ9\MPj040655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6413" y="4095452"/>
            <a:ext cx="3497587" cy="27625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62"/>
  <p:tag name="HOTSPOTTYPE" val="DefinedInNavigator"/>
  <p:tag name="DEFINEDINNAVIGATOR" val="True"/>
</p:tagLst>
</file>

<file path=ppt/theme/theme1.xml><?xml version="1.0" encoding="utf-8"?>
<a:theme xmlns:a="http://schemas.openxmlformats.org/drawingml/2006/main" name="Presentation for strategy recommendation">
  <a:themeElements>
    <a:clrScheme name="Office Theme 1">
      <a:dk1>
        <a:srgbClr val="009999"/>
      </a:dk1>
      <a:lt1>
        <a:srgbClr val="FFFFFF"/>
      </a:lt1>
      <a:dk2>
        <a:srgbClr val="000066"/>
      </a:dk2>
      <a:lt2>
        <a:srgbClr val="339966"/>
      </a:lt2>
      <a:accent1>
        <a:srgbClr val="00CC99"/>
      </a:accent1>
      <a:accent2>
        <a:srgbClr val="0099CC"/>
      </a:accent2>
      <a:accent3>
        <a:srgbClr val="AAAAB8"/>
      </a:accent3>
      <a:accent4>
        <a:srgbClr val="DADADA"/>
      </a:accent4>
      <a:accent5>
        <a:srgbClr val="AAE2CA"/>
      </a:accent5>
      <a:accent6>
        <a:srgbClr val="008AB9"/>
      </a:accent6>
      <a:hlink>
        <a:srgbClr val="336699"/>
      </a:hlink>
      <a:folHlink>
        <a:srgbClr val="B2B2B2"/>
      </a:folHlink>
    </a:clrScheme>
    <a:fontScheme name="Office Them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9999"/>
        </a:dk1>
        <a:lt1>
          <a:srgbClr val="FFFFFF"/>
        </a:lt1>
        <a:dk2>
          <a:srgbClr val="000066"/>
        </a:dk2>
        <a:lt2>
          <a:srgbClr val="339966"/>
        </a:lt2>
        <a:accent1>
          <a:srgbClr val="00CC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E2CA"/>
        </a:accent5>
        <a:accent6>
          <a:srgbClr val="008AB9"/>
        </a:accent6>
        <a:hlink>
          <a:srgbClr val="33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9900"/>
        </a:dk2>
        <a:lt2>
          <a:srgbClr val="CC0000"/>
        </a:lt2>
        <a:accent1>
          <a:srgbClr val="CCCC00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2D2DB9"/>
        </a:accent6>
        <a:hlink>
          <a:srgbClr val="00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333399"/>
        </a:dk1>
        <a:lt1>
          <a:srgbClr val="FFFFCC"/>
        </a:lt1>
        <a:dk2>
          <a:srgbClr val="000000"/>
        </a:dk2>
        <a:lt2>
          <a:srgbClr val="0000FF"/>
        </a:lt2>
        <a:accent1>
          <a:srgbClr val="800000"/>
        </a:accent1>
        <a:accent2>
          <a:srgbClr val="3366CC"/>
        </a:accent2>
        <a:accent3>
          <a:srgbClr val="AAAAAA"/>
        </a:accent3>
        <a:accent4>
          <a:srgbClr val="DADAAE"/>
        </a:accent4>
        <a:accent5>
          <a:srgbClr val="C0AAAA"/>
        </a:accent5>
        <a:accent6>
          <a:srgbClr val="2D5CB9"/>
        </a:accent6>
        <a:hlink>
          <a:srgbClr val="FF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CC3300"/>
        </a:dk1>
        <a:lt1>
          <a:srgbClr val="FFFFCC"/>
        </a:lt1>
        <a:dk2>
          <a:srgbClr val="000000"/>
        </a:dk2>
        <a:lt2>
          <a:srgbClr val="CC6600"/>
        </a:lt2>
        <a:accent1>
          <a:srgbClr val="993300"/>
        </a:accent1>
        <a:accent2>
          <a:srgbClr val="808000"/>
        </a:accent2>
        <a:accent3>
          <a:srgbClr val="AAAAAA"/>
        </a:accent3>
        <a:accent4>
          <a:srgbClr val="DADAAE"/>
        </a:accent4>
        <a:accent5>
          <a:srgbClr val="CAADAA"/>
        </a:accent5>
        <a:accent6>
          <a:srgbClr val="7373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66CCFF"/>
        </a:dk1>
        <a:lt1>
          <a:srgbClr val="CCECFF"/>
        </a:lt1>
        <a:dk2>
          <a:srgbClr val="000000"/>
        </a:dk2>
        <a:lt2>
          <a:srgbClr val="9999FF"/>
        </a:lt2>
        <a:accent1>
          <a:srgbClr val="FFFFFF"/>
        </a:accent1>
        <a:accent2>
          <a:srgbClr val="99CCFF"/>
        </a:accent2>
        <a:accent3>
          <a:srgbClr val="AAAAAA"/>
        </a:accent3>
        <a:accent4>
          <a:srgbClr val="AEC9DA"/>
        </a:accent4>
        <a:accent5>
          <a:srgbClr val="FFFFFF"/>
        </a:accent5>
        <a:accent6>
          <a:srgbClr val="8AB9E7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993366"/>
        </a:dk1>
        <a:lt1>
          <a:srgbClr val="FFFFCC"/>
        </a:lt1>
        <a:dk2>
          <a:srgbClr val="333399"/>
        </a:dk2>
        <a:lt2>
          <a:srgbClr val="0066FF"/>
        </a:lt2>
        <a:accent1>
          <a:srgbClr val="6600FF"/>
        </a:accent1>
        <a:accent2>
          <a:srgbClr val="0099CC"/>
        </a:accent2>
        <a:accent3>
          <a:srgbClr val="ADADCA"/>
        </a:accent3>
        <a:accent4>
          <a:srgbClr val="DADAAE"/>
        </a:accent4>
        <a:accent5>
          <a:srgbClr val="B8AAFF"/>
        </a:accent5>
        <a:accent6>
          <a:srgbClr val="008AB9"/>
        </a:accent6>
        <a:hlink>
          <a:srgbClr val="66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993366"/>
        </a:dk1>
        <a:lt1>
          <a:srgbClr val="EAEAEA"/>
        </a:lt1>
        <a:dk2>
          <a:srgbClr val="660066"/>
        </a:dk2>
        <a:lt2>
          <a:srgbClr val="CC0000"/>
        </a:lt2>
        <a:accent1>
          <a:srgbClr val="A50021"/>
        </a:accent1>
        <a:accent2>
          <a:srgbClr val="660033"/>
        </a:accent2>
        <a:accent3>
          <a:srgbClr val="B8AAB8"/>
        </a:accent3>
        <a:accent4>
          <a:srgbClr val="C8C8C8"/>
        </a:accent4>
        <a:accent5>
          <a:srgbClr val="CFAAAB"/>
        </a:accent5>
        <a:accent6>
          <a:srgbClr val="5C00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for strategy recommendation</Template>
  <TotalTime>1100</TotalTime>
  <Words>695</Words>
  <Application>Microsoft Office PowerPoint</Application>
  <PresentationFormat>On-screen Show (4:3)</PresentationFormat>
  <Paragraphs>146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Presentation for strategy recommendation</vt:lpstr>
      <vt:lpstr>All About Stocks – Stock Market Investing</vt:lpstr>
      <vt:lpstr>Today’s Discussion</vt:lpstr>
      <vt:lpstr>Stocks - Introduction</vt:lpstr>
      <vt:lpstr>Stocks - Introduction</vt:lpstr>
      <vt:lpstr>Stocks – What are stocks?</vt:lpstr>
      <vt:lpstr>Stocks – What are stocks? </vt:lpstr>
      <vt:lpstr>Stocks: Your ownership rights</vt:lpstr>
      <vt:lpstr>Stocks: Being an Owner</vt:lpstr>
      <vt:lpstr>Stocks – How they make you $$$$.</vt:lpstr>
      <vt:lpstr>Stocks – Why do companies issue stock?</vt:lpstr>
      <vt:lpstr>Stock – Different Types of Stock</vt:lpstr>
      <vt:lpstr>Stocks – How Stocks Trade</vt:lpstr>
      <vt:lpstr>Stocks – How Stocks Trade</vt:lpstr>
      <vt:lpstr>Stocks – Where does stock price come from</vt:lpstr>
      <vt:lpstr>Stocks – What causes stock prices to change?</vt:lpstr>
      <vt:lpstr>Stock – What influences demand?</vt:lpstr>
      <vt:lpstr>Stocks – why do prices change?</vt:lpstr>
      <vt:lpstr>Stocks &amp; Prices – 3 KEY POINTS</vt:lpstr>
    </vt:vector>
  </TitlesOfParts>
  <Manager/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Recommending a Strategy</dc:title>
  <dc:subject/>
  <dc:creator>trmartin</dc:creator>
  <cp:keywords/>
  <dc:description/>
  <cp:lastModifiedBy>Administrator</cp:lastModifiedBy>
  <cp:revision>89</cp:revision>
  <cp:lastPrinted>1601-01-01T00:00:00Z</cp:lastPrinted>
  <dcterms:created xsi:type="dcterms:W3CDTF">2008-12-01T21:38:44Z</dcterms:created>
  <dcterms:modified xsi:type="dcterms:W3CDTF">2013-05-08T13:29:56Z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TC010184381033</vt:lpwstr>
  </property>
</Properties>
</file>